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6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7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8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9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0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1" r:id="rId3"/>
    <p:sldId id="257" r:id="rId4"/>
    <p:sldId id="280" r:id="rId5"/>
    <p:sldId id="266" r:id="rId6"/>
    <p:sldId id="267" r:id="rId7"/>
    <p:sldId id="281" r:id="rId8"/>
    <p:sldId id="259" r:id="rId9"/>
    <p:sldId id="288" r:id="rId10"/>
    <p:sldId id="277" r:id="rId11"/>
    <p:sldId id="289" r:id="rId12"/>
    <p:sldId id="278" r:id="rId13"/>
    <p:sldId id="287" r:id="rId14"/>
    <p:sldId id="282" r:id="rId15"/>
    <p:sldId id="283" r:id="rId16"/>
    <p:sldId id="284" r:id="rId17"/>
    <p:sldId id="276" r:id="rId18"/>
    <p:sldId id="285" r:id="rId19"/>
    <p:sldId id="286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2"/>
      <p:bold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メイリオ" panose="020B0604030504040204" pitchFamily="34" charset="-128"/>
      <p:regular r:id="rId28"/>
      <p:italic r:id="rId29"/>
    </p:embeddedFont>
    <p:embeddedFont>
      <p:font typeface="游ゴシック" panose="020B0400000000000000" pitchFamily="34" charset="-128"/>
      <p:regular r:id="rId30"/>
      <p:bold r:id="rId31"/>
    </p:embeddedFont>
    <p:embeddedFont>
      <p:font typeface="210 맨발의청춘 L" panose="02020603020101020101" pitchFamily="18" charset="-127"/>
      <p:regular r:id="rId32"/>
    </p:embeddedFont>
    <p:embeddedFont>
      <p:font typeface="Wingdings 3" panose="05040102010807070707" pitchFamily="18" charset="2"/>
      <p:regular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A440"/>
    <a:srgbClr val="B3A541"/>
    <a:srgbClr val="B1A340"/>
    <a:srgbClr val="87BBC6"/>
    <a:srgbClr val="AA7759"/>
    <a:srgbClr val="89BDC4"/>
    <a:srgbClr val="B28060"/>
    <a:srgbClr val="B1BFC3"/>
    <a:srgbClr val="6EAFC1"/>
    <a:srgbClr val="B067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0884" autoAdjust="0"/>
  </p:normalViewPr>
  <p:slideViewPr>
    <p:cSldViewPr snapToGrid="0">
      <p:cViewPr varScale="1">
        <p:scale>
          <a:sx n="79" d="100"/>
          <a:sy n="79" d="100"/>
        </p:scale>
        <p:origin x="54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EFB4C23F-A745-49AD-A211-844943CB62D5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1364FA59-A932-4061-BFA5-BCA39705E117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rgbClr val="A2D1DD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rgbClr val="D98251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rgbClr val="A2D1DD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rgbClr val="87BBC6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rgbClr val="AA7759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rgbClr val="A2D1DD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rgbClr val="89BDC4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rgbClr val="B28060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/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/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/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/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EFB4C23F-A745-49AD-A211-844943CB62D5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1364FA59-A932-4061-BFA5-BCA39705E117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EFB4C23F-A745-49AD-A211-844943CB62D5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1364FA59-A932-4061-BFA5-BCA39705E117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rgbClr val="A2D1DD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rgbClr val="D98251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rgbClr val="A2D1DD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rgbClr val="87BBC6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rgbClr val="AA7759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rgbClr val="A2D1DD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rgbClr val="89BDC4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rgbClr val="B2806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344181"/>
          <a:ext cx="4419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220980" y="48981"/>
          <a:ext cx="3093720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20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249801" y="77802"/>
        <a:ext cx="3036078" cy="532758"/>
      </dsp:txXfrm>
    </dsp:sp>
    <dsp:sp modelId="{478CE876-1E95-4CA1-99B9-B8F310B813C0}">
      <dsp:nvSpPr>
        <dsp:cNvPr id="0" name=""/>
        <dsp:cNvSpPr/>
      </dsp:nvSpPr>
      <dsp:spPr>
        <a:xfrm>
          <a:off x="0" y="1251381"/>
          <a:ext cx="4419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220980" y="956181"/>
          <a:ext cx="3093720" cy="590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20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249801" y="985002"/>
        <a:ext cx="3036078" cy="532758"/>
      </dsp:txXfrm>
    </dsp:sp>
    <dsp:sp modelId="{5E7DDD36-9116-4509-8882-EFF9B44CCD54}">
      <dsp:nvSpPr>
        <dsp:cNvPr id="0" name=""/>
        <dsp:cNvSpPr/>
      </dsp:nvSpPr>
      <dsp:spPr>
        <a:xfrm>
          <a:off x="0" y="2158581"/>
          <a:ext cx="4419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220980" y="1863381"/>
          <a:ext cx="3093720" cy="5904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20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249801" y="1892202"/>
        <a:ext cx="3036078" cy="532758"/>
      </dsp:txXfrm>
    </dsp:sp>
    <dsp:sp modelId="{2EAD183E-5932-4EC2-B924-D0F269F26A18}">
      <dsp:nvSpPr>
        <dsp:cNvPr id="0" name=""/>
        <dsp:cNvSpPr/>
      </dsp:nvSpPr>
      <dsp:spPr>
        <a:xfrm>
          <a:off x="0" y="3065781"/>
          <a:ext cx="4419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220980" y="2770581"/>
          <a:ext cx="3093720" cy="590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20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249801" y="2799402"/>
        <a:ext cx="3036078" cy="532758"/>
      </dsp:txXfrm>
    </dsp:sp>
    <dsp:sp modelId="{586D024E-9852-44C6-BEBF-E0782D429B8E}">
      <dsp:nvSpPr>
        <dsp:cNvPr id="0" name=""/>
        <dsp:cNvSpPr/>
      </dsp:nvSpPr>
      <dsp:spPr>
        <a:xfrm>
          <a:off x="0" y="3972981"/>
          <a:ext cx="4419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220980" y="3677781"/>
          <a:ext cx="3093720" cy="5904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20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249801" y="3706602"/>
        <a:ext cx="3036078" cy="5327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247250-9BDE-4B72-A092-25795F93A29D}" type="datetimeFigureOut">
              <a:rPr lang="ko-KR" altLang="en-US" smtClean="0"/>
              <a:t>2017-10-20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9B27A-C146-4A97-A322-580AC41FAC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017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http://katherinebird.com/expansion-and-contraction/</a:t>
            </a:r>
          </a:p>
          <a:p>
            <a:r>
              <a:rPr lang="en-US" altLang="ko-KR" dirty="0"/>
              <a:t>Expansion and Contraction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5535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3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https://www.youtube.com/watch?v=dfrBjj3KWSU </a:t>
            </a:r>
          </a:p>
          <a:p>
            <a:r>
              <a:rPr lang="en-US" altLang="ko-KR" dirty="0" err="1"/>
              <a:t>Ar</a:t>
            </a:r>
            <a:r>
              <a:rPr lang="en-US" altLang="ko-KR" dirty="0"/>
              <a:t> kit </a:t>
            </a:r>
            <a:r>
              <a:rPr lang="ko-KR" altLang="en-US" dirty="0"/>
              <a:t>설명서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773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http://pokemongobase.com/pokemon-gos-specifications-and-hardware-requirements/#efbl_popup</a:t>
            </a:r>
          </a:p>
          <a:p>
            <a:r>
              <a:rPr lang="en-US" altLang="ko-KR" dirty="0" err="1"/>
              <a:t>pokemon</a:t>
            </a:r>
            <a:r>
              <a:rPr lang="en-US" altLang="ko-KR" dirty="0"/>
              <a:t> go specification</a:t>
            </a:r>
          </a:p>
          <a:p>
            <a:endParaRPr lang="en-US" altLang="ko-KR" dirty="0"/>
          </a:p>
          <a:p>
            <a:r>
              <a:rPr lang="ko-KR" altLang="en-US" dirty="0"/>
              <a:t>포켓몬 고의 최소요구사양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707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https://astrobioloblog.wordpress.com/2011/10/10/how-the-earth-was-born/</a:t>
            </a:r>
          </a:p>
          <a:p>
            <a:r>
              <a:rPr lang="en-US" altLang="ko-KR" dirty="0"/>
              <a:t>Earth born</a:t>
            </a:r>
          </a:p>
          <a:p>
            <a:r>
              <a:rPr lang="en-US" altLang="ko-KR" dirty="0"/>
              <a:t>https://www.youtube.com/watch?v=j1b84sFTXwc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 Dandy ep. 9 - Plants are living things, too, baby review</a:t>
            </a:r>
          </a:p>
          <a:p>
            <a:b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208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https://www.youtube.com/watch?v=sKXRDzAiDLQ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Unity +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Hatsune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Miku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Demo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初音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ミクさん、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空色町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を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お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散歩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4245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https://www.youtube.com/watch?v=sKXRDzAiDLQ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Unity +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Hatsune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Miku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Demo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初音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ミクさん、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空色町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を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お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散歩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013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https://www.youtube.com/watch?v=Nwnuw5s480M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Unity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Demo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611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https://www.youtube.com/watch?v=sKXRDzAiDLQ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Unity +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Hatsune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Miku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Demo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初音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ミクさん、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空色町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を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お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散歩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9565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254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C133-C48B-4FFA-8314-E3ADE6EBAB10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5E9B8-8570-4D51-A0AB-02499D9DA1F6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7FB57-90BE-4EBB-8BE9-AC2E510E035A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3D3E2-7AC8-4A9A-9451-2FC4B10DB26A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4C9AA-6D2A-4B57-821E-028DBDD455F6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61CD3-58E2-4C41-B466-9D37F403D87A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D61B9-6C86-451E-8766-04BAB65DAE74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337C0-B494-4814-8FDA-6C5C3CF9466B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4D3F-8696-4B2D-95E1-F6CCE1AB981C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10" name="날짜 개체 틀 9">
            <a:extLst>
              <a:ext uri="{FF2B5EF4-FFF2-40B4-BE49-F238E27FC236}">
                <a16:creationId xmlns:a16="http://schemas.microsoft.com/office/drawing/2014/main" id="{1CAAB42D-CADE-49D7-B336-F09CB2BD3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A4946-D1CB-424C-96A2-EF035FDD38D2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03BACF21-777F-4DB4-ABCF-B002B3337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52BF9750-19D2-4D13-993B-29BB503F0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제목 12">
            <a:extLst>
              <a:ext uri="{FF2B5EF4-FFF2-40B4-BE49-F238E27FC236}">
                <a16:creationId xmlns:a16="http://schemas.microsoft.com/office/drawing/2014/main" id="{1A8FBCFB-FC71-4FF9-BFC1-9D0D886B1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927E7-68CB-4D91-B8DF-CCF7BFC9B3D3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97B1-DA1C-41E6-9807-CD948A6E9BC4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D2000-48CA-4630-A5F2-AEF1996E2363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D2379-1EB3-42F8-A780-6EE39FCC173F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A8277-E313-47BF-BEF4-E15EE23A2444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336DB-B19F-49CB-B58B-C6B81DA53CA4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1952-825E-4A71-B880-A5F7322132BC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7A54446-CBF3-4F41-8F42-65B6483E5A7B}" type="datetime1">
              <a:rPr lang="en-US" altLang="ko-KR" smtClean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7.jp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8.jp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1B0905-53E8-4787-BB99-263822B0F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872836"/>
            <a:ext cx="5624744" cy="1984305"/>
          </a:xfrm>
        </p:spPr>
        <p:txBody>
          <a:bodyPr/>
          <a:lstStyle/>
          <a:p>
            <a:r>
              <a:rPr lang="ko-KR" altLang="en-US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제안서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F173A23-41DD-466A-96A2-7505CF6887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10608"/>
              </p:ext>
            </p:extLst>
          </p:nvPr>
        </p:nvGraphicFramePr>
        <p:xfrm>
          <a:off x="1154954" y="5079571"/>
          <a:ext cx="9639715" cy="1224136"/>
        </p:xfrm>
        <a:graphic>
          <a:graphicData uri="http://schemas.openxmlformats.org/drawingml/2006/table">
            <a:tbl>
              <a:tblPr/>
              <a:tblGrid>
                <a:gridCol w="649807">
                  <a:extLst>
                    <a:ext uri="{9D8B030D-6E8A-4147-A177-3AD203B41FA5}">
                      <a16:colId xmlns:a16="http://schemas.microsoft.com/office/drawing/2014/main" val="385045284"/>
                    </a:ext>
                  </a:extLst>
                </a:gridCol>
                <a:gridCol w="998007">
                  <a:extLst>
                    <a:ext uri="{9D8B030D-6E8A-4147-A177-3AD203B41FA5}">
                      <a16:colId xmlns:a16="http://schemas.microsoft.com/office/drawing/2014/main" val="4251991185"/>
                    </a:ext>
                  </a:extLst>
                </a:gridCol>
                <a:gridCol w="1792767">
                  <a:extLst>
                    <a:ext uri="{9D8B030D-6E8A-4147-A177-3AD203B41FA5}">
                      <a16:colId xmlns:a16="http://schemas.microsoft.com/office/drawing/2014/main" val="824487020"/>
                    </a:ext>
                  </a:extLst>
                </a:gridCol>
                <a:gridCol w="1173299">
                  <a:extLst>
                    <a:ext uri="{9D8B030D-6E8A-4147-A177-3AD203B41FA5}">
                      <a16:colId xmlns:a16="http://schemas.microsoft.com/office/drawing/2014/main" val="1944459265"/>
                    </a:ext>
                  </a:extLst>
                </a:gridCol>
                <a:gridCol w="1565423">
                  <a:extLst>
                    <a:ext uri="{9D8B030D-6E8A-4147-A177-3AD203B41FA5}">
                      <a16:colId xmlns:a16="http://schemas.microsoft.com/office/drawing/2014/main" val="2208841381"/>
                    </a:ext>
                  </a:extLst>
                </a:gridCol>
                <a:gridCol w="1071079">
                  <a:extLst>
                    <a:ext uri="{9D8B030D-6E8A-4147-A177-3AD203B41FA5}">
                      <a16:colId xmlns:a16="http://schemas.microsoft.com/office/drawing/2014/main" val="1968275132"/>
                    </a:ext>
                  </a:extLst>
                </a:gridCol>
                <a:gridCol w="2389333">
                  <a:extLst>
                    <a:ext uri="{9D8B030D-6E8A-4147-A177-3AD203B41FA5}">
                      <a16:colId xmlns:a16="http://schemas.microsoft.com/office/drawing/2014/main" val="2444480438"/>
                    </a:ext>
                  </a:extLst>
                </a:gridCol>
              </a:tblGrid>
              <a:tr h="432926">
                <a:tc rowSpan="2"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sz="2400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출번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분반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학번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이름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과제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제출일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연락처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2612"/>
                  </a:ext>
                </a:extLst>
              </a:tr>
              <a:tr h="7912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b="1" i="0" dirty="0">
                          <a:solidFill>
                            <a:srgbClr val="0070C0"/>
                          </a:solidFill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11</a:t>
                      </a:r>
                      <a:endParaRPr lang="en-US" i="0" dirty="0">
                        <a:effectLst/>
                        <a:latin typeface="210 맨발의청춘 L" panose="02020603020101020101" pitchFamily="18" charset="-127"/>
                        <a:ea typeface="210 맨발의청춘 L" panose="02020603020101020101" pitchFamily="18" charset="-127"/>
                      </a:endParaRP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2015184039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박 병근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중간</a:t>
                      </a:r>
                      <a:r>
                        <a:rPr lang="en-US" altLang="ko-KR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_</a:t>
                      </a: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제안서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b="1" i="0" dirty="0">
                          <a:solidFill>
                            <a:srgbClr val="0070C0"/>
                          </a:solidFill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171023</a:t>
                      </a:r>
                      <a:endParaRPr lang="en-US" i="0" dirty="0">
                        <a:effectLst/>
                        <a:latin typeface="210 맨발의청춘 L" panose="02020603020101020101" pitchFamily="18" charset="-127"/>
                        <a:ea typeface="210 맨발의청춘 L" panose="02020603020101020101" pitchFamily="18" charset="-127"/>
                      </a:endParaRP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010-3949-6102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778127"/>
                  </a:ext>
                </a:extLst>
              </a:tr>
            </a:tbl>
          </a:graphicData>
        </a:graphic>
      </p:graphicFrame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C14877-233B-4662-B93B-D0CDBCC6A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968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551516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모바일활용도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가 높은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유니티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를 기반으로</a:t>
            </a: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VR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에서 제약되는 움직임의 한계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를 벗어난</a:t>
            </a: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스마트폰만의 특화된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카메라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를 활용한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증강현실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(AR)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만들어보고 싶다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스마트폰을 움직이면서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카메라의 움직임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과 함께 게임 화면의</a:t>
            </a: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조이스틱과 화면터치를 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하며 게임을 플레이 한다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1" y="1623499"/>
            <a:ext cx="12874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기획 의도</a:t>
            </a:r>
          </a:p>
        </p:txBody>
      </p:sp>
      <p:sp>
        <p:nvSpPr>
          <p:cNvPr id="22" name="슬라이드 번호 개체 틀 21">
            <a:extLst>
              <a:ext uri="{FF2B5EF4-FFF2-40B4-BE49-F238E27FC236}">
                <a16:creationId xmlns:a16="http://schemas.microsoft.com/office/drawing/2014/main" id="{AD51110C-4022-442E-8904-AA5D144DC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C60DBE-6DBE-4D32-B2CE-78C74CB43CBD}"/>
              </a:ext>
            </a:extLst>
          </p:cNvPr>
          <p:cNvSpPr txBox="1"/>
          <p:nvPr/>
        </p:nvSpPr>
        <p:spPr>
          <a:xfrm>
            <a:off x="1103310" y="3741272"/>
            <a:ext cx="12874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플레이</a:t>
            </a:r>
          </a:p>
        </p:txBody>
      </p:sp>
      <p:graphicFrame>
        <p:nvGraphicFramePr>
          <p:cNvPr id="14" name="Content Placeholder 4">
            <a:extLst>
              <a:ext uri="{FF2B5EF4-FFF2-40B4-BE49-F238E27FC236}">
                <a16:creationId xmlns:a16="http://schemas.microsoft.com/office/drawing/2014/main" id="{8509CB07-E943-4F36-A688-015638EEE2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7718239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5987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스마트폰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후방 카메라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와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화면에 보이는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조이스틱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활용한 게임 플레이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2" y="1500822"/>
            <a:ext cx="197326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조작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7A7A2EA-B1DC-4494-A44E-109D19F6DF6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FB1BD2E9-54A5-434F-8013-CF1D34DCD6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23293" y="1365957"/>
            <a:ext cx="2639646" cy="47847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43454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  VR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에서의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움직임에 대한 제약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  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AR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만의 조작방법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통하여 제약을 벗어난다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2" y="1500822"/>
            <a:ext cx="197326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플레이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7A7A2EA-B1DC-4494-A44E-109D19F6DF6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FB1BD2E9-54A5-434F-8013-CF1D34DCD6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76638" y="1685488"/>
            <a:ext cx="2359970" cy="42902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555B04B-366E-44FD-9EF6-0847E49DD067}"/>
              </a:ext>
            </a:extLst>
          </p:cNvPr>
          <p:cNvSpPr/>
          <p:nvPr/>
        </p:nvSpPr>
        <p:spPr>
          <a:xfrm rot="5400000">
            <a:off x="3232098" y="3822679"/>
            <a:ext cx="802105" cy="50218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순서도: 대체 처리 14">
            <a:extLst>
              <a:ext uri="{FF2B5EF4-FFF2-40B4-BE49-F238E27FC236}">
                <a16:creationId xmlns:a16="http://schemas.microsoft.com/office/drawing/2014/main" id="{2568FCA5-3C74-4512-A3A6-468F264B11CE}"/>
              </a:ext>
            </a:extLst>
          </p:cNvPr>
          <p:cNvSpPr/>
          <p:nvPr/>
        </p:nvSpPr>
        <p:spPr>
          <a:xfrm>
            <a:off x="1816608" y="4543943"/>
            <a:ext cx="4303776" cy="12155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VR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처럼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유저가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게임안에 자신이 존재하는 느낌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부여 함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3085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다른 유저들과 함께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행성을 외부의 재해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행성 으로부터 지켜내면서 성장시킨다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재해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를 겪으며 진화하는 인류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자신의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인류를 가르치며 발전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시킨다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우주안에 존재하는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다른 행성을 찾아서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떠난다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2" y="1500822"/>
            <a:ext cx="110745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목표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7A7A2EA-B1DC-4494-A44E-109D19F6DF6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2A76D94-306F-4A8B-9423-0F5AB7369635}"/>
              </a:ext>
            </a:extLst>
          </p:cNvPr>
          <p:cNvSpPr txBox="1"/>
          <p:nvPr/>
        </p:nvSpPr>
        <p:spPr>
          <a:xfrm>
            <a:off x="1103311" y="2215026"/>
            <a:ext cx="1107453" cy="369332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행성 성장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1CC40F-6BC4-446C-9857-4CD6A3C27806}"/>
              </a:ext>
            </a:extLst>
          </p:cNvPr>
          <p:cNvSpPr txBox="1"/>
          <p:nvPr/>
        </p:nvSpPr>
        <p:spPr>
          <a:xfrm>
            <a:off x="1103310" y="3851860"/>
            <a:ext cx="1107454" cy="369332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인류 성장</a:t>
            </a:r>
          </a:p>
        </p:txBody>
      </p:sp>
    </p:spTree>
    <p:extLst>
      <p:ext uri="{BB962C8B-B14F-4D97-AF65-F5344CB8AC3E}">
        <p14:creationId xmlns:p14="http://schemas.microsoft.com/office/powerpoint/2010/main" val="3184518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3636EAE-B1B5-435E-BB77-EFF0104B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A2694E-A684-4AAC-8739-F0A4925E913A}"/>
              </a:ext>
            </a:extLst>
          </p:cNvPr>
          <p:cNvSpPr/>
          <p:nvPr/>
        </p:nvSpPr>
        <p:spPr>
          <a:xfrm>
            <a:off x="1021016" y="2444524"/>
            <a:ext cx="5800408" cy="1551403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4F6F8B0-163D-41C1-A8E8-BDCCCF27FAC7}"/>
              </a:ext>
            </a:extLst>
          </p:cNvPr>
          <p:cNvGrpSpPr/>
          <p:nvPr/>
        </p:nvGrpSpPr>
        <p:grpSpPr>
          <a:xfrm>
            <a:off x="1021016" y="2444523"/>
            <a:ext cx="4936508" cy="1559293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99951D9-FA29-4AFF-AB10-ED529703943C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2FAB6C45-3744-4B20-AEB4-A9E92060899B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 algn="ctr"/>
              <a:r>
                <a:rPr lang="ko-KR" altLang="en-US" sz="72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코멘트</a:t>
              </a:r>
              <a:endParaRPr lang="ko-KR" altLang="ko-KR" sz="72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7398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게임에 아이템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꾸미기 요소가 구체적으로 정해지지 않았다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인류의 인공지능 설정 컨셉을 구체화 시켜야 한다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b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</a:br>
            <a:b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</a:b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 err="1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포켓몬고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이후로 지체되고 있는 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AR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산업에 대해 나만의 풀이방법으로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게임을 제안하는 것 또한 재미가 있었다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너무 규모가 커지는 감이 없지 않지만 도전해 볼만한 시장 인 거 같다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코멘트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2" y="1500822"/>
            <a:ext cx="1449388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코멘트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7A7A2EA-B1DC-4494-A44E-109D19F6DF6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284EFD4-9C57-4D82-9F64-7241D2B90548}"/>
              </a:ext>
            </a:extLst>
          </p:cNvPr>
          <p:cNvSpPr txBox="1"/>
          <p:nvPr/>
        </p:nvSpPr>
        <p:spPr>
          <a:xfrm>
            <a:off x="1103312" y="3573664"/>
            <a:ext cx="1449388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후기</a:t>
            </a:r>
          </a:p>
        </p:txBody>
      </p:sp>
    </p:spTree>
    <p:extLst>
      <p:ext uri="{BB962C8B-B14F-4D97-AF65-F5344CB8AC3E}">
        <p14:creationId xmlns:p14="http://schemas.microsoft.com/office/powerpoint/2010/main" val="3293924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3636EAE-B1B5-435E-BB77-EFF0104B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A2694E-A684-4AAC-8739-F0A4925E913A}"/>
              </a:ext>
            </a:extLst>
          </p:cNvPr>
          <p:cNvSpPr/>
          <p:nvPr/>
        </p:nvSpPr>
        <p:spPr>
          <a:xfrm>
            <a:off x="1021016" y="2444524"/>
            <a:ext cx="5800408" cy="1551403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4F6F8B0-163D-41C1-A8E8-BDCCCF27FAC7}"/>
              </a:ext>
            </a:extLst>
          </p:cNvPr>
          <p:cNvGrpSpPr/>
          <p:nvPr/>
        </p:nvGrpSpPr>
        <p:grpSpPr>
          <a:xfrm>
            <a:off x="1021016" y="2444523"/>
            <a:ext cx="4936508" cy="1559293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99951D9-FA29-4AFF-AB10-ED529703943C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2FAB6C45-3744-4B20-AEB4-A9E92060899B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 algn="ctr"/>
              <a:r>
                <a:rPr lang="ko-KR" altLang="en-US" sz="60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기말 제작 계획</a:t>
              </a:r>
              <a:endParaRPr lang="ko-KR" altLang="ko-KR" sz="60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3226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이번에 작성한 문서에서는 게임에 들어가는 큰 컨셉들을 제안하였다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다음 문서에는 인류가 수동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/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자동으로 발전하는데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도움이 되는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인류의 인공지능 관련 문서를 작성하겠다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+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수익모델 창출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코멘트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1" y="1500822"/>
            <a:ext cx="3544889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차후 작성할 기말 계획서 제작 계획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graphicFrame>
        <p:nvGraphicFramePr>
          <p:cNvPr id="13" name="Content Placeholder 4">
            <a:extLst>
              <a:ext uri="{FF2B5EF4-FFF2-40B4-BE49-F238E27FC236}">
                <a16:creationId xmlns:a16="http://schemas.microsoft.com/office/drawing/2014/main" id="{6C09A5D9-CCA5-400E-AF4C-EB272ADE55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9957623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18618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3636EAE-B1B5-435E-BB77-EFF0104B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A2694E-A684-4AAC-8739-F0A4925E913A}"/>
              </a:ext>
            </a:extLst>
          </p:cNvPr>
          <p:cNvSpPr/>
          <p:nvPr/>
        </p:nvSpPr>
        <p:spPr>
          <a:xfrm>
            <a:off x="1021016" y="2444524"/>
            <a:ext cx="5800408" cy="1551403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4F6F8B0-163D-41C1-A8E8-BDCCCF27FAC7}"/>
              </a:ext>
            </a:extLst>
          </p:cNvPr>
          <p:cNvGrpSpPr/>
          <p:nvPr/>
        </p:nvGrpSpPr>
        <p:grpSpPr>
          <a:xfrm>
            <a:off x="1021016" y="2444523"/>
            <a:ext cx="4936508" cy="1559293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99951D9-FA29-4AFF-AB10-ED529703943C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2FAB6C45-3744-4B20-AEB4-A9E92060899B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 algn="ctr"/>
              <a:r>
                <a:rPr lang="ko-KR" altLang="en-US" sz="60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참고 문헌</a:t>
              </a:r>
              <a:endParaRPr lang="ko-KR" altLang="ko-KR" sz="60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943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23879"/>
            <a:ext cx="8946541" cy="4724520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ko-KR" sz="1400" dirty="0"/>
              <a:t>http://katherinebird.com/expansion-and-contraction/</a:t>
            </a:r>
          </a:p>
          <a:p>
            <a:pPr marL="0" indent="0">
              <a:buNone/>
            </a:pPr>
            <a:r>
              <a:rPr lang="en-US" altLang="ko-KR" sz="1400" dirty="0"/>
              <a:t>Expansion and Contraction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http://pokemongobase.com/pokemon-gos-specifications-and-hardware-requirements/#efbl_popup</a:t>
            </a:r>
          </a:p>
          <a:p>
            <a:pPr marL="0" indent="0">
              <a:buNone/>
            </a:pPr>
            <a:r>
              <a:rPr lang="en-US" altLang="ko-KR" sz="1400" dirty="0" err="1"/>
              <a:t>pokemon</a:t>
            </a:r>
            <a:r>
              <a:rPr lang="en-US" altLang="ko-KR" sz="1400" dirty="0"/>
              <a:t> go specification</a:t>
            </a:r>
          </a:p>
          <a:p>
            <a:pPr marL="0" indent="0">
              <a:buNone/>
            </a:pPr>
            <a:r>
              <a:rPr lang="ko-KR" altLang="en-US" sz="1400" dirty="0"/>
              <a:t>포켓몬 고의 최소요구사양</a:t>
            </a:r>
            <a:endParaRPr lang="en-US" altLang="ko-KR" sz="1400" dirty="0"/>
          </a:p>
          <a:p>
            <a:pPr marL="0" indent="0">
              <a:buNone/>
            </a:pPr>
            <a:endParaRPr lang="ko-KR" altLang="en-US" sz="1400" dirty="0"/>
          </a:p>
          <a:p>
            <a:pPr marL="0" indent="0">
              <a:buNone/>
            </a:pPr>
            <a:r>
              <a:rPr lang="en-US" altLang="ko-KR" sz="1400" dirty="0"/>
              <a:t>https://astrobioloblog.wordpress.com/2011/10/10/how-the-earth-was-born/</a:t>
            </a:r>
          </a:p>
          <a:p>
            <a:pPr marL="0" indent="0">
              <a:buNone/>
            </a:pPr>
            <a:r>
              <a:rPr lang="en-US" altLang="ko-KR" sz="1400" dirty="0"/>
              <a:t>Earth born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https://www.youtube.com/watch?v=j1b84sFTXwc</a:t>
            </a:r>
          </a:p>
          <a:p>
            <a:pPr marL="0" indent="0">
              <a:buNone/>
            </a:pPr>
            <a:r>
              <a:rPr lang="en-US" altLang="ko-KR" sz="1400" dirty="0"/>
              <a:t>Space Dandy ep. 9 - Plants are living things, too, baby review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https://www.youtube.com/watch?v=sKXRDzAiDLQ</a:t>
            </a:r>
          </a:p>
          <a:p>
            <a:pPr marL="0" indent="0">
              <a:buNone/>
            </a:pPr>
            <a:r>
              <a:rPr lang="en-US" altLang="ko-KR" sz="1400" dirty="0"/>
              <a:t>Unity + </a:t>
            </a:r>
            <a:r>
              <a:rPr lang="en-US" altLang="ko-KR" sz="1400" dirty="0" err="1"/>
              <a:t>ARKit</a:t>
            </a:r>
            <a:r>
              <a:rPr lang="en-US" altLang="ko-KR" sz="1400" dirty="0"/>
              <a:t> Hatsune </a:t>
            </a:r>
            <a:r>
              <a:rPr lang="en-US" altLang="ko-KR" sz="1400" dirty="0" err="1"/>
              <a:t>Miku</a:t>
            </a:r>
            <a:r>
              <a:rPr lang="en-US" altLang="ko-KR" sz="1400" dirty="0"/>
              <a:t> Demo </a:t>
            </a:r>
            <a:r>
              <a:rPr lang="ko-KR" altLang="en-US" sz="1400" dirty="0"/>
              <a:t>初音</a:t>
            </a:r>
            <a:r>
              <a:rPr lang="ja-JP" altLang="en-US" sz="1400" dirty="0"/>
              <a:t>ミクさん、</a:t>
            </a:r>
            <a:r>
              <a:rPr lang="ko-KR" altLang="en-US" sz="1400" dirty="0"/>
              <a:t>空色町</a:t>
            </a:r>
            <a:r>
              <a:rPr lang="ja-JP" altLang="en-US" sz="1400" dirty="0"/>
              <a:t>を</a:t>
            </a:r>
            <a:r>
              <a:rPr lang="en-US" altLang="ko-KR" sz="1400" dirty="0"/>
              <a:t>AR</a:t>
            </a:r>
            <a:r>
              <a:rPr lang="ja-JP" altLang="en-US" sz="1400" dirty="0"/>
              <a:t>お</a:t>
            </a:r>
            <a:r>
              <a:rPr lang="ko-KR" altLang="en-US" sz="1400" dirty="0"/>
              <a:t>散歩</a:t>
            </a:r>
            <a:endParaRPr lang="en-US" altLang="ko-KR" sz="1400" dirty="0"/>
          </a:p>
          <a:p>
            <a:pPr marL="0" indent="0">
              <a:buNone/>
            </a:pPr>
            <a:endParaRPr lang="ko-KR" altLang="en-US" sz="1400" dirty="0"/>
          </a:p>
          <a:p>
            <a:pPr marL="0" indent="0">
              <a:buNone/>
            </a:pPr>
            <a:r>
              <a:rPr lang="en-US" altLang="ko-KR" sz="1400" dirty="0"/>
              <a:t>https://www.youtube.com/watch?v=Nwnuw5s480M</a:t>
            </a:r>
          </a:p>
          <a:p>
            <a:pPr marL="0" indent="0">
              <a:buNone/>
            </a:pPr>
            <a:r>
              <a:rPr lang="en-US" altLang="ko-KR" sz="1400" dirty="0"/>
              <a:t>Unity </a:t>
            </a:r>
            <a:r>
              <a:rPr lang="en-US" altLang="ko-KR" sz="1400" dirty="0" err="1"/>
              <a:t>ARKit</a:t>
            </a:r>
            <a:r>
              <a:rPr lang="en-US" altLang="ko-KR" sz="1400" dirty="0"/>
              <a:t> Demo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ko-KR" altLang="ko-KR" sz="14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kern="12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참고 문헌</a:t>
              </a:r>
              <a:endParaRPr lang="ko-KR" sz="1600" kern="12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8651B62-ACA4-4906-9C55-78FFA822C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p:graphicFrame>
        <p:nvGraphicFramePr>
          <p:cNvPr id="13" name="Content Placeholder 4">
            <a:extLst>
              <a:ext uri="{FF2B5EF4-FFF2-40B4-BE49-F238E27FC236}">
                <a16:creationId xmlns:a16="http://schemas.microsoft.com/office/drawing/2014/main" id="{0B7F25BE-69B9-4BFF-B889-ECFC5A003023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95681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00822"/>
            <a:ext cx="8946541" cy="2023427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이름 </a:t>
            </a:r>
            <a:r>
              <a:rPr lang="en-US" altLang="ko-KR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:</a:t>
            </a:r>
          </a:p>
          <a:p>
            <a:pPr marL="0" indent="0">
              <a:buNone/>
            </a:pP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컨셉 </a:t>
            </a:r>
            <a:r>
              <a:rPr lang="en-US" altLang="ko-KR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:  </a:t>
            </a:r>
            <a:endParaRPr lang="ko-KR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kern="12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컨셉</a:t>
              </a:r>
              <a:endParaRPr lang="ko-KR" sz="1600" kern="12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148537C-E61B-4FD3-A1E2-C0EB3BEB2473}"/>
              </a:ext>
            </a:extLst>
          </p:cNvPr>
          <p:cNvSpPr txBox="1"/>
          <p:nvPr/>
        </p:nvSpPr>
        <p:spPr>
          <a:xfrm>
            <a:off x="2589516" y="1933481"/>
            <a:ext cx="2282330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dirty="0" err="1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Galasea</a:t>
            </a:r>
            <a:endPara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B9D1DE-9AAB-42F2-9C0F-87E0526F1006}"/>
              </a:ext>
            </a:extLst>
          </p:cNvPr>
          <p:cNvSpPr txBox="1"/>
          <p:nvPr/>
        </p:nvSpPr>
        <p:spPr>
          <a:xfrm>
            <a:off x="1992304" y="2779475"/>
            <a:ext cx="5716087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드넓은 우주공간에 나만의 행성을 스마트폰으로 보고 느낀다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7B5265F-D552-44CE-92D0-6FF3F7B4D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313" y="3625469"/>
            <a:ext cx="8946540" cy="2723211"/>
          </a:xfrm>
          <a:prstGeom prst="rect">
            <a:avLst/>
          </a:prstGeom>
        </p:spPr>
      </p:pic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2657279B-E6DE-4EC1-B7DE-6FA4D4BB9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  <p:graphicFrame>
        <p:nvGraphicFramePr>
          <p:cNvPr id="12" name="Content Placeholder 4">
            <a:extLst>
              <a:ext uri="{FF2B5EF4-FFF2-40B4-BE49-F238E27FC236}">
                <a16:creationId xmlns:a16="http://schemas.microsoft.com/office/drawing/2014/main" id="{9FE4ED0C-6FDC-4403-97F6-5D59760B5B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9029327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91856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4070E6B6-490A-4890-AB4D-D3F2155CA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334934"/>
            <a:ext cx="9021762" cy="4741776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CFD73F1-3780-4A04-AF49-59F235539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020" y="471769"/>
            <a:ext cx="9037055" cy="633132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		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목차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22B47719-FC21-478F-ACBC-1C0F80EFCE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9729260"/>
              </p:ext>
            </p:extLst>
          </p:nvPr>
        </p:nvGraphicFramePr>
        <p:xfrm>
          <a:off x="1320411" y="1347710"/>
          <a:ext cx="441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58E25DE-C843-4F9A-91F2-C96E937B5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4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3636EAE-B1B5-435E-BB77-EFF0104B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A2694E-A684-4AAC-8739-F0A4925E913A}"/>
              </a:ext>
            </a:extLst>
          </p:cNvPr>
          <p:cNvSpPr/>
          <p:nvPr/>
        </p:nvSpPr>
        <p:spPr>
          <a:xfrm>
            <a:off x="1021016" y="2444524"/>
            <a:ext cx="5800408" cy="1551403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4F6F8B0-163D-41C1-A8E8-BDCCCF27FAC7}"/>
              </a:ext>
            </a:extLst>
          </p:cNvPr>
          <p:cNvGrpSpPr/>
          <p:nvPr/>
        </p:nvGrpSpPr>
        <p:grpSpPr>
          <a:xfrm>
            <a:off x="1021016" y="2444523"/>
            <a:ext cx="4936508" cy="1559293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99951D9-FA29-4AFF-AB10-ED529703943C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2FAB6C45-3744-4B20-AEB4-A9E92060899B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 algn="ctr"/>
              <a:r>
                <a:rPr lang="ko-KR" altLang="en-US" sz="72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기획 컨셉</a:t>
              </a:r>
              <a:endParaRPr lang="ko-KR" altLang="ko-KR" sz="72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7419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334934"/>
            <a:ext cx="7796847" cy="4551516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Unity 2017.2.0f3 </a:t>
            </a:r>
          </a:p>
          <a:p>
            <a:pPr marL="0" indent="0">
              <a:buNone/>
            </a:pP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게임의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배경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재미요소</a:t>
            </a: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AR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활용 방안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과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표현방법</a:t>
            </a: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SNG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S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ocial 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N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etwork 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G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ame) + 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AR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기획 컨셉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1" y="1623499"/>
            <a:ext cx="12874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개발 플랫폼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03D6ACF-6101-4EC4-BE42-B0E61C0634A4}"/>
              </a:ext>
            </a:extLst>
          </p:cNvPr>
          <p:cNvSpPr txBox="1"/>
          <p:nvPr/>
        </p:nvSpPr>
        <p:spPr>
          <a:xfrm>
            <a:off x="1103302" y="2857918"/>
            <a:ext cx="12874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집필 방향</a:t>
            </a:r>
          </a:p>
        </p:txBody>
      </p:sp>
      <p:sp>
        <p:nvSpPr>
          <p:cNvPr id="22" name="슬라이드 번호 개체 틀 21">
            <a:extLst>
              <a:ext uri="{FF2B5EF4-FFF2-40B4-BE49-F238E27FC236}">
                <a16:creationId xmlns:a16="http://schemas.microsoft.com/office/drawing/2014/main" id="{AD51110C-4022-442E-8904-AA5D144DC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2AC060-3BC2-4F31-8BC5-8212A79C451B}"/>
              </a:ext>
            </a:extLst>
          </p:cNvPr>
          <p:cNvSpPr txBox="1"/>
          <p:nvPr/>
        </p:nvSpPr>
        <p:spPr>
          <a:xfrm>
            <a:off x="1103302" y="4634689"/>
            <a:ext cx="12874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장르</a:t>
            </a:r>
          </a:p>
        </p:txBody>
      </p:sp>
      <p:graphicFrame>
        <p:nvGraphicFramePr>
          <p:cNvPr id="15" name="Content Placeholder 4">
            <a:extLst>
              <a:ext uri="{FF2B5EF4-FFF2-40B4-BE49-F238E27FC236}">
                <a16:creationId xmlns:a16="http://schemas.microsoft.com/office/drawing/2014/main" id="{F8331454-1FAD-43FA-A2C1-AC8277CC51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6012439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23891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56BDAAB5-1ED6-4C52-BF90-6A57D8CCC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5366808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기획 컨셉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3D6ACF-6101-4EC4-BE42-B0E61C0634A4}"/>
              </a:ext>
            </a:extLst>
          </p:cNvPr>
          <p:cNvSpPr txBox="1"/>
          <p:nvPr/>
        </p:nvSpPr>
        <p:spPr>
          <a:xfrm>
            <a:off x="1103312" y="1500822"/>
            <a:ext cx="10969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권장 사양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D17675D-F97E-4A39-930A-6AAE4F575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pic>
        <p:nvPicPr>
          <p:cNvPr id="18" name="그림 17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7973F3AD-9378-4004-ADB6-AB9274FE4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275" y="1949148"/>
            <a:ext cx="5679311" cy="4673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21" name="Content Placeholder 4">
            <a:extLst>
              <a:ext uri="{FF2B5EF4-FFF2-40B4-BE49-F238E27FC236}">
                <a16:creationId xmlns:a16="http://schemas.microsoft.com/office/drawing/2014/main" id="{705ABFA7-2E12-4621-93DF-8952AB6739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6012439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92499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3636EAE-B1B5-435E-BB77-EFF0104B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A2694E-A684-4AAC-8739-F0A4925E913A}"/>
              </a:ext>
            </a:extLst>
          </p:cNvPr>
          <p:cNvSpPr/>
          <p:nvPr/>
        </p:nvSpPr>
        <p:spPr>
          <a:xfrm>
            <a:off x="1021016" y="2444524"/>
            <a:ext cx="5800408" cy="1551403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4F6F8B0-163D-41C1-A8E8-BDCCCF27FAC7}"/>
              </a:ext>
            </a:extLst>
          </p:cNvPr>
          <p:cNvGrpSpPr/>
          <p:nvPr/>
        </p:nvGrpSpPr>
        <p:grpSpPr>
          <a:xfrm>
            <a:off x="1021016" y="2444523"/>
            <a:ext cx="4936508" cy="1559293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99951D9-FA29-4AFF-AB10-ED529703943C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2FAB6C45-3744-4B20-AEB4-A9E92060899B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 algn="ctr"/>
              <a:r>
                <a:rPr lang="ko-KR" altLang="en-US" sz="72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72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3393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2B179011-0B40-4A91-84E1-6EFB42ECC911}"/>
              </a:ext>
            </a:extLst>
          </p:cNvPr>
          <p:cNvSpPr txBox="1">
            <a:spLocks/>
          </p:cNvSpPr>
          <p:nvPr/>
        </p:nvSpPr>
        <p:spPr>
          <a:xfrm>
            <a:off x="1103312" y="3854370"/>
            <a:ext cx="8946541" cy="2820238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06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2519436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드넓은 우주의 어디에서는 지금도 별들이 생기고 사라지는</a:t>
            </a: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험난한 </a:t>
            </a:r>
            <a:r>
              <a:rPr lang="ko-KR" alt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우주로부터</a:t>
            </a:r>
            <a:r>
              <a:rPr lang="en-US" altLang="ko-KR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개성이 있는 행성의 주인</a:t>
            </a: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이 되어 행성을 수호하자</a:t>
            </a:r>
            <a:r>
              <a:rPr lang="en-US" altLang="ko-KR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43B0C370-7C76-43E5-9007-0C196632E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754" y="4016734"/>
            <a:ext cx="3909828" cy="26578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C68B9DD-A924-445A-AB3A-0E6B0837A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13" name="Content Placeholder 4">
            <a:extLst>
              <a:ext uri="{FF2B5EF4-FFF2-40B4-BE49-F238E27FC236}">
                <a16:creationId xmlns:a16="http://schemas.microsoft.com/office/drawing/2014/main" id="{54CA132A-8C14-42A9-B88A-B3B77128B7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58703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7DEAB025-172A-46EF-8D0E-8916861BAEF1}"/>
              </a:ext>
            </a:extLst>
          </p:cNvPr>
          <p:cNvSpPr txBox="1"/>
          <p:nvPr/>
        </p:nvSpPr>
        <p:spPr>
          <a:xfrm>
            <a:off x="1103312" y="1497298"/>
            <a:ext cx="2531139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게임의 세계관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목표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EDDC316-601D-4DA0-9E2C-FA63E8BFA3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79269" y="4016734"/>
            <a:ext cx="3543832" cy="26578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46211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2" y="1500821"/>
            <a:ext cx="1190709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진행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7A7A2EA-B1DC-4494-A44E-109D19F6DF6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2A76D94-306F-4A8B-9423-0F5AB7369635}"/>
              </a:ext>
            </a:extLst>
          </p:cNvPr>
          <p:cNvSpPr txBox="1"/>
          <p:nvPr/>
        </p:nvSpPr>
        <p:spPr>
          <a:xfrm>
            <a:off x="1480719" y="2521958"/>
            <a:ext cx="2128755" cy="584775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행성의 탄생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33FFE9-C119-4FA2-A8E6-27C3A1AC8F7F}"/>
              </a:ext>
            </a:extLst>
          </p:cNvPr>
          <p:cNvSpPr txBox="1"/>
          <p:nvPr/>
        </p:nvSpPr>
        <p:spPr>
          <a:xfrm>
            <a:off x="4458534" y="2521957"/>
            <a:ext cx="2128755" cy="584775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식생의 탄생</a:t>
            </a: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BC03300-1DA8-4B33-99A0-6A7AF33F7368}"/>
              </a:ext>
            </a:extLst>
          </p:cNvPr>
          <p:cNvSpPr/>
          <p:nvPr/>
        </p:nvSpPr>
        <p:spPr>
          <a:xfrm rot="5400000">
            <a:off x="2205021" y="3591030"/>
            <a:ext cx="802105" cy="50218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D78D73-118A-4D06-960A-36A24B87EFBB}"/>
              </a:ext>
            </a:extLst>
          </p:cNvPr>
          <p:cNvSpPr txBox="1"/>
          <p:nvPr/>
        </p:nvSpPr>
        <p:spPr>
          <a:xfrm>
            <a:off x="7436349" y="2521956"/>
            <a:ext cx="2128755" cy="584775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인류의 탄생</a:t>
            </a: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D80BA1FC-74D4-4D13-BC64-1669D0FCBEB0}"/>
              </a:ext>
            </a:extLst>
          </p:cNvPr>
          <p:cNvSpPr/>
          <p:nvPr/>
        </p:nvSpPr>
        <p:spPr>
          <a:xfrm rot="5400000">
            <a:off x="5121858" y="3591031"/>
            <a:ext cx="802105" cy="50218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4A333ED3-C7D5-41B2-9F3F-EB702DDEF95A}"/>
              </a:ext>
            </a:extLst>
          </p:cNvPr>
          <p:cNvSpPr/>
          <p:nvPr/>
        </p:nvSpPr>
        <p:spPr>
          <a:xfrm rot="5400000">
            <a:off x="8099673" y="3591029"/>
            <a:ext cx="802105" cy="50218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순서도: 대체 처리 5">
            <a:extLst>
              <a:ext uri="{FF2B5EF4-FFF2-40B4-BE49-F238E27FC236}">
                <a16:creationId xmlns:a16="http://schemas.microsoft.com/office/drawing/2014/main" id="{426C533A-2F79-47B8-B882-DD8E316A61AB}"/>
              </a:ext>
            </a:extLst>
          </p:cNvPr>
          <p:cNvSpPr/>
          <p:nvPr/>
        </p:nvSpPr>
        <p:spPr>
          <a:xfrm>
            <a:off x="1509341" y="4312295"/>
            <a:ext cx="2100133" cy="12155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행성의 특징</a:t>
            </a:r>
            <a:r>
              <a:rPr lang="en-US" altLang="ko-KR" dirty="0"/>
              <a:t>, </a:t>
            </a:r>
            <a:r>
              <a:rPr lang="ko-KR" altLang="en-US" dirty="0"/>
              <a:t>구성 요소 설정</a:t>
            </a:r>
          </a:p>
        </p:txBody>
      </p:sp>
      <p:sp>
        <p:nvSpPr>
          <p:cNvPr id="27" name="순서도: 대체 처리 26">
            <a:extLst>
              <a:ext uri="{FF2B5EF4-FFF2-40B4-BE49-F238E27FC236}">
                <a16:creationId xmlns:a16="http://schemas.microsoft.com/office/drawing/2014/main" id="{F978ADE1-6D19-479E-B196-8C1254B7F1F6}"/>
              </a:ext>
            </a:extLst>
          </p:cNvPr>
          <p:cNvSpPr/>
          <p:nvPr/>
        </p:nvSpPr>
        <p:spPr>
          <a:xfrm>
            <a:off x="4458534" y="4312295"/>
            <a:ext cx="2128755" cy="12155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행성의 표면을 덮어주고</a:t>
            </a:r>
            <a:endParaRPr lang="en-US" altLang="ko-KR" dirty="0"/>
          </a:p>
          <a:p>
            <a:pPr algn="ctr"/>
            <a:r>
              <a:rPr lang="ko-KR" altLang="en-US" dirty="0"/>
              <a:t>생명을 길러내는 식생</a:t>
            </a:r>
          </a:p>
        </p:txBody>
      </p:sp>
      <p:sp>
        <p:nvSpPr>
          <p:cNvPr id="28" name="순서도: 대체 처리 27">
            <a:extLst>
              <a:ext uri="{FF2B5EF4-FFF2-40B4-BE49-F238E27FC236}">
                <a16:creationId xmlns:a16="http://schemas.microsoft.com/office/drawing/2014/main" id="{D7B3B676-3074-4FD4-B5BB-6EB260B67D82}"/>
              </a:ext>
            </a:extLst>
          </p:cNvPr>
          <p:cNvSpPr/>
          <p:nvPr/>
        </p:nvSpPr>
        <p:spPr>
          <a:xfrm>
            <a:off x="7436347" y="4312295"/>
            <a:ext cx="2128755" cy="12155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인간이 탄생하고 시간이 지나면서 인류의 진화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91596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1495</TotalTime>
  <Words>797</Words>
  <Application>Microsoft Office PowerPoint</Application>
  <PresentationFormat>와이드스크린</PresentationFormat>
  <Paragraphs>275</Paragraphs>
  <Slides>19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Arial</vt:lpstr>
      <vt:lpstr>맑은 고딕</vt:lpstr>
      <vt:lpstr>Century Gothic</vt:lpstr>
      <vt:lpstr>メイリオ</vt:lpstr>
      <vt:lpstr>游ゴシック</vt:lpstr>
      <vt:lpstr>210 맨발의청춘 L</vt:lpstr>
      <vt:lpstr>Wingdings 3</vt:lpstr>
      <vt:lpstr>이온</vt:lpstr>
      <vt:lpstr>게임 제안서</vt:lpstr>
      <vt:lpstr>PowerPoint 프레젠테이션</vt:lpstr>
      <vt:lpstr>   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제안서</dc:title>
  <dc:creator>병근</dc:creator>
  <cp:lastModifiedBy>병근</cp:lastModifiedBy>
  <cp:revision>87</cp:revision>
  <dcterms:created xsi:type="dcterms:W3CDTF">2017-10-18T06:53:18Z</dcterms:created>
  <dcterms:modified xsi:type="dcterms:W3CDTF">2017-10-21T04:10:52Z</dcterms:modified>
</cp:coreProperties>
</file>

<file path=docProps/thumbnail.jpeg>
</file>